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54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7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39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17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9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31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81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7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770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86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48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59089-8359-4495-8995-4A47F6CDC28E}" type="datetimeFigureOut">
              <a:rPr lang="en-US" smtClean="0"/>
              <a:t>07-Jun-20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48B7B-D0FA-4210-B64B-0A56EFE0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45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info@grcdynamics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184640" y="-32335"/>
            <a:ext cx="3007360" cy="1515695"/>
            <a:chOff x="3212805" y="-8014"/>
            <a:chExt cx="8976020" cy="4324427"/>
          </a:xfrm>
        </p:grpSpPr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3244850" y="7938"/>
              <a:ext cx="8943975" cy="4308475"/>
            </a:xfrm>
            <a:custGeom>
              <a:avLst/>
              <a:gdLst>
                <a:gd name="T0" fmla="*/ 0 w 2382"/>
                <a:gd name="T1" fmla="*/ 0 h 1148"/>
                <a:gd name="T2" fmla="*/ 2382 w 2382"/>
                <a:gd name="T3" fmla="*/ 1148 h 1148"/>
                <a:gd name="T4" fmla="*/ 2382 w 2382"/>
                <a:gd name="T5" fmla="*/ 1013 h 1148"/>
                <a:gd name="T6" fmla="*/ 0 w 2382"/>
                <a:gd name="T7" fmla="*/ 0 h 1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2" h="1148">
                  <a:moveTo>
                    <a:pt x="0" y="0"/>
                  </a:moveTo>
                  <a:cubicBezTo>
                    <a:pt x="1212" y="71"/>
                    <a:pt x="2046" y="650"/>
                    <a:pt x="2382" y="1148"/>
                  </a:cubicBezTo>
                  <a:cubicBezTo>
                    <a:pt x="2382" y="1013"/>
                    <a:pt x="2382" y="1013"/>
                    <a:pt x="2382" y="1013"/>
                  </a:cubicBezTo>
                  <a:cubicBezTo>
                    <a:pt x="2046" y="515"/>
                    <a:pt x="1212" y="71"/>
                    <a:pt x="0" y="0"/>
                  </a:cubicBezTo>
                  <a:close/>
                </a:path>
              </a:pathLst>
            </a:custGeom>
            <a:solidFill>
              <a:srgbClr val="5B9BD5">
                <a:lumMod val="60000"/>
                <a:lumOff val="40000"/>
              </a:srgbClr>
            </a:solidFill>
            <a:ln>
              <a:solidFill>
                <a:srgbClr val="4472C4">
                  <a:lumMod val="20000"/>
                  <a:lumOff val="80000"/>
                </a:srgb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212805" y="7938"/>
              <a:ext cx="8943975" cy="3798889"/>
            </a:xfrm>
            <a:custGeom>
              <a:avLst/>
              <a:gdLst>
                <a:gd name="T0" fmla="*/ 0 w 2382"/>
                <a:gd name="T1" fmla="*/ 0 h 1012"/>
                <a:gd name="T2" fmla="*/ 2382 w 2382"/>
                <a:gd name="T3" fmla="*/ 1012 h 1012"/>
                <a:gd name="T4" fmla="*/ 2382 w 2382"/>
                <a:gd name="T5" fmla="*/ 877 h 1012"/>
                <a:gd name="T6" fmla="*/ 0 w 2382"/>
                <a:gd name="T7" fmla="*/ 0 h 1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2" h="1012">
                  <a:moveTo>
                    <a:pt x="0" y="0"/>
                  </a:moveTo>
                  <a:cubicBezTo>
                    <a:pt x="1212" y="70"/>
                    <a:pt x="2046" y="514"/>
                    <a:pt x="2382" y="1012"/>
                  </a:cubicBezTo>
                  <a:cubicBezTo>
                    <a:pt x="2382" y="877"/>
                    <a:pt x="2382" y="877"/>
                    <a:pt x="2382" y="877"/>
                  </a:cubicBezTo>
                  <a:cubicBezTo>
                    <a:pt x="2046" y="379"/>
                    <a:pt x="1212" y="70"/>
                    <a:pt x="0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8" name="Freeform 11"/>
            <p:cNvSpPr>
              <a:spLocks/>
            </p:cNvSpPr>
            <p:nvPr/>
          </p:nvSpPr>
          <p:spPr bwMode="auto">
            <a:xfrm>
              <a:off x="3212807" y="-8014"/>
              <a:ext cx="8943974" cy="3328987"/>
            </a:xfrm>
            <a:custGeom>
              <a:avLst/>
              <a:gdLst>
                <a:gd name="T0" fmla="*/ 0 w 2382"/>
                <a:gd name="T1" fmla="*/ 0 h 887"/>
                <a:gd name="T2" fmla="*/ 0 w 2382"/>
                <a:gd name="T3" fmla="*/ 11 h 887"/>
                <a:gd name="T4" fmla="*/ 2382 w 2382"/>
                <a:gd name="T5" fmla="*/ 887 h 887"/>
                <a:gd name="T6" fmla="*/ 2382 w 2382"/>
                <a:gd name="T7" fmla="*/ 0 h 887"/>
                <a:gd name="T8" fmla="*/ 0 w 2382"/>
                <a:gd name="T9" fmla="*/ 0 h 8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2" h="887">
                  <a:moveTo>
                    <a:pt x="0" y="0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1212" y="81"/>
                    <a:pt x="2046" y="390"/>
                    <a:pt x="2382" y="887"/>
                  </a:cubicBezTo>
                  <a:cubicBezTo>
                    <a:pt x="2382" y="0"/>
                    <a:pt x="2382" y="0"/>
                    <a:pt x="238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4186584" y="888303"/>
            <a:ext cx="7324212" cy="578619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 rtl="1">
              <a:defRPr/>
            </a:pPr>
            <a:endParaRPr lang="ar-AE" sz="2000" b="1" kern="0" dirty="0">
              <a:latin typeface="Agency FB" panose="020B0503020202020204" pitchFamily="34" charset="0"/>
            </a:endParaRPr>
          </a:p>
          <a:p>
            <a:pPr algn="just" rtl="1">
              <a:defRPr/>
            </a:pPr>
            <a:r>
              <a:rPr lang="ar-AE" sz="2400" b="1" kern="0" dirty="0">
                <a:latin typeface="Agency FB" panose="020B0503020202020204" pitchFamily="34" charset="0"/>
              </a:rPr>
              <a:t>يسعدنا توجيه الدعوة العامة للندوة التفاعلية المجانية (عن بعد):</a:t>
            </a:r>
          </a:p>
          <a:p>
            <a:pPr algn="just" rtl="1">
              <a:defRPr/>
            </a:pPr>
            <a:endParaRPr lang="ar-AE" sz="2000" b="1" kern="0" dirty="0">
              <a:latin typeface="Agency FB" panose="020B0503020202020204" pitchFamily="34" charset="0"/>
            </a:endParaRPr>
          </a:p>
          <a:p>
            <a:pPr algn="ctr" rtl="1">
              <a:defRPr/>
            </a:pPr>
            <a:r>
              <a:rPr lang="ar-AE" sz="2800" b="1" i="1" kern="0" dirty="0">
                <a:solidFill>
                  <a:srgbClr val="FF0000"/>
                </a:solidFill>
                <a:latin typeface="Agency FB" panose="020B0503020202020204" pitchFamily="34" charset="0"/>
              </a:rPr>
              <a:t>الحوكمة المؤسسية في زمن الأزمات</a:t>
            </a:r>
          </a:p>
          <a:p>
            <a:pPr algn="ctr" rtl="1">
              <a:defRPr/>
            </a:pPr>
            <a:endParaRPr lang="ar-AE" sz="1000" b="1" dirty="0"/>
          </a:p>
          <a:p>
            <a:pPr algn="ctr" rtl="1">
              <a:defRPr/>
            </a:pPr>
            <a:r>
              <a:rPr lang="ar-SA" sz="2400" b="1" dirty="0"/>
              <a:t> المحاضر : </a:t>
            </a:r>
            <a:r>
              <a:rPr lang="ar-AE" sz="2400" b="1" dirty="0"/>
              <a:t>أ. </a:t>
            </a:r>
            <a:r>
              <a:rPr lang="ar-SA" sz="2400" b="1" dirty="0"/>
              <a:t>محمد نصار</a:t>
            </a:r>
            <a:r>
              <a:rPr lang="ar-AE" sz="2400" b="1" dirty="0"/>
              <a:t> </a:t>
            </a:r>
            <a:r>
              <a:rPr lang="en-US" sz="2400" b="1" dirty="0"/>
              <a:t>CIA, CCSA, PA</a:t>
            </a:r>
            <a:endParaRPr lang="ar-AE" sz="2400" b="1" dirty="0"/>
          </a:p>
          <a:p>
            <a:pPr algn="ctr" rtl="1">
              <a:defRPr/>
            </a:pPr>
            <a:r>
              <a:rPr lang="ar-AE" sz="2200" u="sng" dirty="0"/>
              <a:t>خبير الحوكمة والمخاطر والتدقيق</a:t>
            </a:r>
            <a:endParaRPr lang="ar-AE" sz="2200" b="1" u="sng" kern="0" dirty="0">
              <a:latin typeface="Agency FB" panose="020B0503020202020204" pitchFamily="34" charset="0"/>
            </a:endParaRPr>
          </a:p>
          <a:p>
            <a:pPr algn="r" rtl="1"/>
            <a:endParaRPr lang="ar-AE" b="1" dirty="0"/>
          </a:p>
          <a:p>
            <a:pPr algn="r" rtl="1"/>
            <a:r>
              <a:rPr lang="ar-AE" sz="2200" b="1" dirty="0"/>
              <a:t>التاريخ : 15 / 06 / 2020</a:t>
            </a:r>
          </a:p>
          <a:p>
            <a:pPr algn="r" rtl="1"/>
            <a:endParaRPr lang="ar-AE" sz="1000" b="1" dirty="0"/>
          </a:p>
          <a:p>
            <a:pPr algn="r" rtl="1"/>
            <a:r>
              <a:rPr lang="ar-AE" sz="2200" b="1" dirty="0"/>
              <a:t>التوقيت: من 11:00 صباحا إلى 1:00 ظهرا</a:t>
            </a:r>
            <a:endParaRPr lang="en-US" sz="2200" dirty="0"/>
          </a:p>
          <a:p>
            <a:pPr algn="r" rtl="1"/>
            <a:endParaRPr lang="ar-AE" sz="1000" b="1" dirty="0"/>
          </a:p>
          <a:p>
            <a:pPr algn="r" rtl="1"/>
            <a:r>
              <a:rPr lang="ar-AE" sz="2200" b="1" u="sng" dirty="0"/>
              <a:t>محاور الندوة :</a:t>
            </a:r>
            <a:endParaRPr lang="en-US" sz="2200" u="sng" dirty="0"/>
          </a:p>
          <a:p>
            <a:pPr lvl="0" algn="r" rtl="1"/>
            <a:r>
              <a:rPr lang="ar-AE" sz="2200" dirty="0"/>
              <a:t>ما هي الحوكمة وأنواعها؟</a:t>
            </a:r>
            <a:endParaRPr lang="en-US" sz="2200" dirty="0"/>
          </a:p>
          <a:p>
            <a:pPr lvl="0" algn="r" rtl="1"/>
            <a:r>
              <a:rPr lang="ar-AE" sz="2200" dirty="0"/>
              <a:t>أسباب ظهور الحوكمة وإرتباط تطورها بأزمنة الأزمات</a:t>
            </a:r>
            <a:endParaRPr lang="en-US" sz="2200" dirty="0"/>
          </a:p>
          <a:p>
            <a:pPr lvl="0" algn="r" rtl="1"/>
            <a:r>
              <a:rPr lang="ar-AE" sz="2200" dirty="0"/>
              <a:t>العناصر الخمسة عشر التطبيقية للحوكمة</a:t>
            </a:r>
            <a:endParaRPr lang="en-US" sz="2200" dirty="0"/>
          </a:p>
          <a:p>
            <a:pPr lvl="0" algn="r" rtl="1"/>
            <a:r>
              <a:rPr lang="ar-AE" sz="2200" dirty="0"/>
              <a:t>الحوكمة – هل هي إحتياج أم ترف؟</a:t>
            </a:r>
            <a:endParaRPr lang="en-US" sz="2200" dirty="0"/>
          </a:p>
          <a:p>
            <a:pPr lvl="0" algn="r" rtl="1"/>
            <a:r>
              <a:rPr lang="ar-AE" sz="2200" dirty="0"/>
              <a:t>التحديات التي تواجه تطبيق الحوكمة في مؤسساتنا من الواقع العملي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7EF2E7D-F8BF-46E7-B76C-B26BD270017F}"/>
              </a:ext>
            </a:extLst>
          </p:cNvPr>
          <p:cNvSpPr txBox="1"/>
          <p:nvPr/>
        </p:nvSpPr>
        <p:spPr>
          <a:xfrm>
            <a:off x="117290" y="5191148"/>
            <a:ext cx="3852423" cy="144655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AE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للحجز والإستعلام:</a:t>
            </a:r>
          </a:p>
          <a:p>
            <a:pPr algn="r" rtl="1"/>
            <a:r>
              <a:rPr lang="en-US" sz="2200" b="1" dirty="0">
                <a:solidFill>
                  <a:schemeClr val="bg1"/>
                </a:solidFill>
                <a:latin typeface="Garamond" panose="020204040303010108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info@grcdynamics.com</a:t>
            </a:r>
            <a:endParaRPr lang="ar-AE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r" rtl="1"/>
            <a:r>
              <a:rPr lang="en-US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+971555123514</a:t>
            </a:r>
            <a:r>
              <a:rPr lang="ar-AE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  </a:t>
            </a:r>
            <a:endParaRPr lang="en-US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r" rtl="1"/>
            <a:r>
              <a:rPr lang="ar-AE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2200" b="1" dirty="0">
                <a:solidFill>
                  <a:schemeClr val="bg1"/>
                </a:solidFill>
                <a:latin typeface="Garamond" panose="02020404030301010803" pitchFamily="18" charset="0"/>
              </a:rPr>
              <a:t>+971557206427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A7C36F8C-41BC-46E0-9158-ACE288DF856F}"/>
              </a:ext>
            </a:extLst>
          </p:cNvPr>
          <p:cNvSpPr txBox="1">
            <a:spLocks/>
          </p:cNvSpPr>
          <p:nvPr/>
        </p:nvSpPr>
        <p:spPr>
          <a:xfrm>
            <a:off x="98072" y="-24645"/>
            <a:ext cx="3852423" cy="898516"/>
          </a:xfrm>
          <a:prstGeom prst="rect">
            <a:avLst/>
          </a:prstGeom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48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Agency FB" panose="020B05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</a:t>
            </a:r>
            <a:r>
              <a:rPr lang="en-US" sz="4800" b="1" u="sng" dirty="0">
                <a:solidFill>
                  <a:srgbClr val="990033"/>
                </a:solidFill>
                <a:latin typeface="Agency FB" panose="020B05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en-US" sz="4800" b="1" u="sng" dirty="0">
                <a:solidFill>
                  <a:schemeClr val="accent1">
                    <a:lumMod val="50000"/>
                  </a:schemeClr>
                </a:solidFill>
                <a:latin typeface="Agency FB" panose="020B05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4800" dirty="0">
                <a:solidFill>
                  <a:schemeClr val="accent1">
                    <a:lumMod val="50000"/>
                  </a:schemeClr>
                </a:solidFill>
                <a:latin typeface="Niagara Engraved" panose="04020502070703030202" pitchFamily="82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accent3">
                    <a:lumMod val="75000"/>
                  </a:schemeClr>
                </a:solidFill>
                <a:latin typeface="Colonna MT" panose="04020805060202030203" pitchFamily="82" charset="0"/>
                <a:ea typeface="Calibri" panose="020F0502020204030204" pitchFamily="34" charset="0"/>
                <a:cs typeface="Arial" panose="020B0604020202020204" pitchFamily="34" charset="0"/>
              </a:rPr>
              <a:t>Dynamics</a:t>
            </a:r>
            <a:endParaRPr lang="en-US" sz="4800" dirty="0">
              <a:solidFill>
                <a:schemeClr val="accent3">
                  <a:lumMod val="75000"/>
                </a:schemeClr>
              </a:solidFill>
              <a:latin typeface="Colonna MT" panose="04020805060202030203" pitchFamily="82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6035D75-F828-44E4-A03F-A0EE381F9B3F}"/>
              </a:ext>
            </a:extLst>
          </p:cNvPr>
          <p:cNvSpPr txBox="1">
            <a:spLocks/>
          </p:cNvSpPr>
          <p:nvPr/>
        </p:nvSpPr>
        <p:spPr>
          <a:xfrm>
            <a:off x="0" y="724953"/>
            <a:ext cx="3852423" cy="40401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ar-AE" sz="2600" i="1" dirty="0">
                <a:solidFill>
                  <a:srgbClr val="002060"/>
                </a:solidFill>
                <a:latin typeface="Baskerville Old Face" panose="020206020805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حلول الحوكمة، المخاطر و الرقابة</a:t>
            </a:r>
            <a:endParaRPr lang="en-US" sz="2600" i="1" dirty="0">
              <a:solidFill>
                <a:srgbClr val="00206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73D1599-EA4A-4218-9F0C-05785E35AE6C}"/>
              </a:ext>
            </a:extLst>
          </p:cNvPr>
          <p:cNvSpPr txBox="1"/>
          <p:nvPr/>
        </p:nvSpPr>
        <p:spPr>
          <a:xfrm>
            <a:off x="117290" y="1315212"/>
            <a:ext cx="3852423" cy="378565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AE" sz="2000" b="1" u="sng" dirty="0">
                <a:solidFill>
                  <a:schemeClr val="bg1"/>
                </a:solidFill>
                <a:latin typeface="Garamond" panose="02020404030301010803" pitchFamily="18" charset="0"/>
              </a:rPr>
              <a:t>الحضور المستهدف: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ar-AE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أعضاء مجالس الإدارات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ar-AE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الرؤساء التنفيذيين ومديري العموم</a:t>
            </a: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ar-AE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منتسبي إدارات:</a:t>
            </a:r>
          </a:p>
          <a:p>
            <a:pPr marL="800100" lvl="1" indent="-342900" algn="r" rtl="1">
              <a:buFont typeface="Wingdings" panose="05000000000000000000" pitchFamily="2" charset="2"/>
              <a:buChar char="§"/>
            </a:pPr>
            <a:r>
              <a:rPr lang="ar-AE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المالية والمحاسبة</a:t>
            </a:r>
          </a:p>
          <a:p>
            <a:pPr marL="800100" lvl="1" indent="-342900" algn="r" rtl="1">
              <a:buFont typeface="Wingdings" panose="05000000000000000000" pitchFamily="2" charset="2"/>
              <a:buChar char="§"/>
            </a:pPr>
            <a:r>
              <a:rPr lang="ar-AE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الإستراتيجية والتخطيط</a:t>
            </a:r>
          </a:p>
          <a:p>
            <a:pPr marL="800100" lvl="1" indent="-342900" algn="r" rtl="1">
              <a:buFont typeface="Wingdings" panose="05000000000000000000" pitchFamily="2" charset="2"/>
              <a:buChar char="§"/>
            </a:pPr>
            <a:r>
              <a:rPr lang="ar-AE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التطوير المؤسسي</a:t>
            </a:r>
          </a:p>
          <a:p>
            <a:pPr marL="800100" lvl="1" indent="-342900" algn="r" rtl="1">
              <a:buFont typeface="Wingdings" panose="05000000000000000000" pitchFamily="2" charset="2"/>
              <a:buChar char="§"/>
            </a:pPr>
            <a:r>
              <a:rPr lang="ar-AE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الموارد البشرية</a:t>
            </a:r>
          </a:p>
          <a:p>
            <a:pPr marL="800100" lvl="1" indent="-342900" algn="r" rtl="1">
              <a:buFont typeface="Wingdings" panose="05000000000000000000" pitchFamily="2" charset="2"/>
              <a:buChar char="§"/>
            </a:pPr>
            <a:r>
              <a:rPr lang="ar-AE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المشتريات</a:t>
            </a:r>
          </a:p>
          <a:p>
            <a:pPr marL="800100" lvl="1" indent="-342900" algn="r" rtl="1">
              <a:buFont typeface="Wingdings" panose="05000000000000000000" pitchFamily="2" charset="2"/>
              <a:buChar char="§"/>
            </a:pPr>
            <a:r>
              <a:rPr lang="ar-AE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إدارة المشروعات</a:t>
            </a:r>
          </a:p>
          <a:p>
            <a:pPr marL="800100" lvl="1" indent="-342900" algn="r" rtl="1">
              <a:buFont typeface="Wingdings" panose="05000000000000000000" pitchFamily="2" charset="2"/>
              <a:buChar char="§"/>
            </a:pPr>
            <a:r>
              <a:rPr lang="ar-AE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تقنية المعلومات</a:t>
            </a:r>
          </a:p>
          <a:p>
            <a:pPr marL="800100" lvl="1" indent="-342900" algn="r" rtl="1">
              <a:buFont typeface="Wingdings" panose="05000000000000000000" pitchFamily="2" charset="2"/>
              <a:buChar char="§"/>
            </a:pPr>
            <a:r>
              <a:rPr lang="ar-AE" sz="2000" b="1" dirty="0">
                <a:solidFill>
                  <a:schemeClr val="bg1"/>
                </a:solidFill>
                <a:latin typeface="Garamond" panose="02020404030301010803" pitchFamily="18" charset="0"/>
              </a:rPr>
              <a:t>التدقيق / إدارة المخاطر / الحوكمة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F7B8FC3-3D49-456E-9496-6AB6CEB3123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874" y="3068864"/>
            <a:ext cx="1879601" cy="20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623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138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Agency FB</vt:lpstr>
      <vt:lpstr>Arial</vt:lpstr>
      <vt:lpstr>Baskerville Old Face</vt:lpstr>
      <vt:lpstr>Calibri</vt:lpstr>
      <vt:lpstr>Calibri Light</vt:lpstr>
      <vt:lpstr>Colonna MT</vt:lpstr>
      <vt:lpstr>Garamond</vt:lpstr>
      <vt:lpstr>Niagara Engraved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Mohamad Nassar</dc:creator>
  <cp:lastModifiedBy>Mohamad Nassar</cp:lastModifiedBy>
  <cp:revision>30</cp:revision>
  <dcterms:created xsi:type="dcterms:W3CDTF">2018-05-19T16:12:08Z</dcterms:created>
  <dcterms:modified xsi:type="dcterms:W3CDTF">2020-06-07T14:15:01Z</dcterms:modified>
</cp:coreProperties>
</file>